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84" r:id="rId8"/>
    <p:sldId id="289" r:id="rId9"/>
    <p:sldId id="290" r:id="rId10"/>
    <p:sldId id="305" r:id="rId11"/>
    <p:sldId id="307" r:id="rId12"/>
    <p:sldId id="292" r:id="rId13"/>
    <p:sldId id="266" r:id="rId14"/>
    <p:sldId id="316" r:id="rId15"/>
    <p:sldId id="261" r:id="rId16"/>
    <p:sldId id="291" r:id="rId17"/>
    <p:sldId id="301" r:id="rId18"/>
    <p:sldId id="302" r:id="rId19"/>
    <p:sldId id="317" r:id="rId20"/>
    <p:sldId id="262" r:id="rId21"/>
    <p:sldId id="263" r:id="rId22"/>
    <p:sldId id="304" r:id="rId23"/>
    <p:sldId id="314" r:id="rId24"/>
    <p:sldId id="294" r:id="rId25"/>
    <p:sldId id="318" r:id="rId26"/>
    <p:sldId id="295" r:id="rId27"/>
    <p:sldId id="308" r:id="rId28"/>
    <p:sldId id="297" r:id="rId29"/>
    <p:sldId id="311" r:id="rId30"/>
    <p:sldId id="298" r:id="rId31"/>
    <p:sldId id="310" r:id="rId32"/>
    <p:sldId id="300" r:id="rId33"/>
    <p:sldId id="313" r:id="rId34"/>
    <p:sldId id="267" r:id="rId35"/>
    <p:sldId id="309" r:id="rId36"/>
    <p:sldId id="293" r:id="rId37"/>
    <p:sldId id="264" r:id="rId38"/>
    <p:sldId id="265" r:id="rId39"/>
    <p:sldId id="268" r:id="rId40"/>
    <p:sldId id="306" r:id="rId41"/>
    <p:sldId id="286" r:id="rId42"/>
    <p:sldId id="296" r:id="rId43"/>
    <p:sldId id="287" r:id="rId44"/>
    <p:sldId id="299" r:id="rId45"/>
    <p:sldId id="312" r:id="rId46"/>
    <p:sldId id="288" r:id="rId47"/>
    <p:sldId id="269" r:id="rId48"/>
    <p:sldId id="270" r:id="rId49"/>
    <p:sldId id="271" r:id="rId50"/>
    <p:sldId id="285" r:id="rId51"/>
    <p:sldId id="315" r:id="rId52"/>
    <p:sldId id="319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604D79-31E8-482E-95AE-0360E349D07F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EEE6C6-B0A4-4959-A222-ADFEDDBAAD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848872" cy="3528392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GUILHERME CORONA RODRIGUES LIMA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Advogado e Professor de Direito. Especialista em Direito Público e Mestre em Direito pela PUC-SP.  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3900" dirty="0" smtClean="0">
                <a:solidFill>
                  <a:schemeClr val="tx1"/>
                </a:solidFill>
              </a:rPr>
              <a:t>E-mail: guilherme@jma.adv.br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CAPTAÇÃO ILÍCITA DE SUFRÁGIO: COMPRA DE VOTOS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Participação ou anuência do candidato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47248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[...]</a:t>
            </a:r>
            <a:r>
              <a:rPr lang="pt-BR" dirty="0" smtClean="0"/>
              <a:t>5.A </a:t>
            </a:r>
            <a:r>
              <a:rPr lang="pt-BR" dirty="0"/>
              <a:t>desnecessidade de comprovação da ação direta do candidato para a caracterização da hipótese prevista no art. 41-A da Lei n° 9.504/97 não significa dizer que a sua participação mediata não tenha que ser provada. Por se tratar de situação em que a ação ou anuência se dá pela via reflexa, é essencial que a prova demonstre claramente a participação indireta, ou, ao menos, a anuência do candidato em relação aos fatos apurados. </a:t>
            </a:r>
          </a:p>
          <a:p>
            <a:pPr marL="0" indent="0" algn="just">
              <a:buNone/>
            </a:pPr>
            <a:r>
              <a:rPr lang="pt-BR" dirty="0"/>
              <a:t>6.A afinidade política ou a simples condição de correligionária não podem acarretar automaticamente a corresponsabilidade do candidato pela prática da captação ilícita de sufrágio, sob pena de se transmudar a responsabilidade subjetiva em objetiva. </a:t>
            </a:r>
            <a:r>
              <a:rPr lang="pt-BR" dirty="0" smtClean="0"/>
              <a:t>[...]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(Recurso Especial Eleitoral 1-44.2013.6.12.0015, Rel. Min. Henrique Neves, j. 25.06.20154)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/>
              <a:t>Participação ou anuência do candidato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Na realidade, não basta, para os fins a que se refere o da Lei n 9.504197, que o candidato seja mero beneficiário da ilicitude cometida por terceira pessoa; Revela-se imprescindível que se estabeleça, entre o ilícito eleitoral em questão e o candidato, uma dupla vinculação causal, tanto de caráter objetivo, quanto de ordem subjetiva, o que reclama prova consistente, clara e inequívoca de que, se o candidato não foi o autor material e direto de qualquer das condutas vedadas, ao menos a estas aderiu de modo consciente e voluntário.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2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Elementos da conduta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/>
          </a:bodyPr>
          <a:lstStyle/>
          <a:p>
            <a:r>
              <a:rPr lang="pt-BR" dirty="0" smtClean="0"/>
              <a:t>Desnecessidade de pedido expresso de </a:t>
            </a:r>
            <a:r>
              <a:rPr lang="pt-BR" dirty="0" smtClean="0"/>
              <a:t>voto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Dolo representado pelo especial fim de </a:t>
            </a:r>
            <a:r>
              <a:rPr lang="pt-BR" dirty="0" smtClean="0"/>
              <a:t>agir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Desnecessidade de potencialidade da conduta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78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792088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/>
              <a:t>Desnecessário Pedido Explícito de Votos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859216" cy="442535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800" dirty="0" smtClean="0"/>
              <a:t>CAPTAÇÃO </a:t>
            </a:r>
            <a:r>
              <a:rPr lang="pt-BR" sz="2800" dirty="0" smtClean="0"/>
              <a:t>ILÍCITA DE SUFRÁGIO – CONFIGURAÇÃO – ART 41-A DA LEI Nº 9.504/97</a:t>
            </a:r>
          </a:p>
          <a:p>
            <a:pPr algn="just">
              <a:buNone/>
            </a:pPr>
            <a:r>
              <a:rPr lang="pt-BR" sz="2800" dirty="0" smtClean="0"/>
              <a:t>Verificado um dos núcleos do artigo 41-A da Lei nº 9.504/ - doar, oferecer, prometer ou entregar ao eleitor bem ou vantagem pessoal de qualquer natureza – no período crítico compreendido do registro da candidatura até o dia da eleição, inclusive, presume-se  o objetivo d obter voto, sendo desnecessária a prova visando a demonstrar tal resultado. Presume-se o que normalmente ocorre, sendo excepcional a solidariedade no campo econômico, a filantropia.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i="1" dirty="0" smtClean="0"/>
              <a:t>(</a:t>
            </a:r>
            <a:r>
              <a:rPr lang="pt-BR" sz="2800" i="1" dirty="0" err="1" smtClean="0"/>
              <a:t>Resp</a:t>
            </a:r>
            <a:r>
              <a:rPr lang="pt-BR" sz="2800" i="1" dirty="0" smtClean="0"/>
              <a:t> nº 25.146, rel. designado Min. Marco Aurélio, 07.03.2006)</a:t>
            </a:r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20" name="Picture 4" descr="http://imguol.com/c/noticias/2014/10/06/7out2014---o-chargista-casso-critica-eleitores-que-fizeram-selfie-no-momento-do-voto-1412619383751_956x5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701269"/>
            <a:ext cx="7772400" cy="40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6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Não obstante seja vedada a realização de propaganda </a:t>
            </a:r>
            <a:r>
              <a:rPr lang="pt-BR" dirty="0" smtClean="0"/>
              <a:t>eleitoral por </a:t>
            </a:r>
            <a:r>
              <a:rPr lang="pt-BR" dirty="0"/>
              <a:t>meio de oferecimento de dádiva ou vantagem de </a:t>
            </a:r>
            <a:r>
              <a:rPr lang="pt-BR" dirty="0" smtClean="0"/>
              <a:t>qualquer natureza </a:t>
            </a:r>
            <a:r>
              <a:rPr lang="pt-BR" dirty="0"/>
              <a:t>(art. 243 do CE), é de se concluir que </a:t>
            </a:r>
            <a:r>
              <a:rPr lang="pt-BR" b="1" dirty="0"/>
              <a:t>a realização </a:t>
            </a:r>
            <a:r>
              <a:rPr lang="pt-BR" b="1" dirty="0" smtClean="0"/>
              <a:t>de churrasco</a:t>
            </a:r>
            <a:r>
              <a:rPr lang="pt-BR" b="1" dirty="0"/>
              <a:t>, com fornecimento de comida e bebida de </a:t>
            </a:r>
            <a:r>
              <a:rPr lang="pt-BR" b="1" dirty="0" smtClean="0"/>
              <a:t>forma gratuita</a:t>
            </a:r>
            <a:r>
              <a:rPr lang="pt-BR" b="1" dirty="0"/>
              <a:t>, acompanhada de discurso do candidato, não </a:t>
            </a:r>
            <a:r>
              <a:rPr lang="pt-BR" b="1" dirty="0" smtClean="0"/>
              <a:t>se amolda </a:t>
            </a:r>
            <a:r>
              <a:rPr lang="pt-BR" b="1" dirty="0"/>
              <a:t>ao tipo do art. 41-A da Lei n° 9.504/97.</a:t>
            </a:r>
          </a:p>
          <a:p>
            <a:pPr marL="0" indent="0">
              <a:buNone/>
            </a:pPr>
            <a:r>
              <a:rPr lang="pt-BR" i="1" dirty="0" smtClean="0"/>
              <a:t>(</a:t>
            </a:r>
            <a:r>
              <a:rPr lang="pt-BR" i="1" dirty="0"/>
              <a:t>RCED n° 7661SP, rei. Ministro MARCELO RIBEIRO, </a:t>
            </a:r>
            <a:r>
              <a:rPr lang="pt-BR" i="1" dirty="0" err="1"/>
              <a:t>DJe</a:t>
            </a:r>
            <a:r>
              <a:rPr lang="pt-BR" i="1" dirty="0"/>
              <a:t> </a:t>
            </a:r>
            <a:r>
              <a:rPr lang="pt-BR" i="1" dirty="0" smtClean="0"/>
              <a:t>10.5.2010,  sem </a:t>
            </a:r>
            <a:r>
              <a:rPr lang="pt-BR" i="1" dirty="0"/>
              <a:t>grifos no original)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caracterização da captação ilícita de sufrágio, não </a:t>
            </a:r>
            <a:r>
              <a:rPr lang="pt-BR" dirty="0" smtClean="0"/>
              <a:t>obstante prescinda </a:t>
            </a:r>
            <a:r>
              <a:rPr lang="pt-BR" dirty="0"/>
              <a:t>da demonstração da potencialidade lesiva, </a:t>
            </a:r>
            <a:r>
              <a:rPr lang="pt-BR" dirty="0" smtClean="0"/>
              <a:t>necessita da prova </a:t>
            </a:r>
            <a:r>
              <a:rPr lang="pt-BR" dirty="0"/>
              <a:t>de que o oferecimento de bem ou vantagem pessoal </a:t>
            </a:r>
            <a:r>
              <a:rPr lang="pt-BR" dirty="0" smtClean="0"/>
              <a:t>tenha sido </a:t>
            </a:r>
            <a:r>
              <a:rPr lang="pt-BR" dirty="0"/>
              <a:t>condicionado à obtenção do voto.</a:t>
            </a:r>
          </a:p>
          <a:p>
            <a:pPr marL="0" indent="0" algn="just">
              <a:buNone/>
            </a:pPr>
            <a:r>
              <a:rPr lang="pt-BR" dirty="0"/>
              <a:t>Tal elemento não se revela apenas quando há pedido expresso </a:t>
            </a:r>
            <a:r>
              <a:rPr lang="pt-BR" dirty="0" smtClean="0"/>
              <a:t>de votos</a:t>
            </a:r>
            <a:r>
              <a:rPr lang="pt-BR" dirty="0"/>
              <a:t>, o que, aliás, fulminaria a eficácia da norma, mas </a:t>
            </a:r>
            <a:r>
              <a:rPr lang="pt-BR" dirty="0" smtClean="0"/>
              <a:t>as circunstâncias </a:t>
            </a:r>
            <a:r>
              <a:rPr lang="pt-BR" dirty="0"/>
              <a:t>do caso concreto devem evidenciar que houve </a:t>
            </a:r>
            <a:r>
              <a:rPr lang="pt-BR" dirty="0" smtClean="0"/>
              <a:t>a troca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(RCED </a:t>
            </a:r>
            <a:r>
              <a:rPr lang="pt-BR" i="1" dirty="0"/>
              <a:t>n° 7661SP, rei. Ministro MARCELO RIBEIRO, </a:t>
            </a:r>
            <a:r>
              <a:rPr lang="pt-BR" i="1" dirty="0" err="1"/>
              <a:t>DJe</a:t>
            </a:r>
            <a:r>
              <a:rPr lang="pt-BR" i="1" dirty="0"/>
              <a:t> 10.5.2010,  sem grifos no original)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9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Dolo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r>
              <a:rPr lang="pt-BR" dirty="0" smtClean="0"/>
              <a:t>Especial fim de agir na obtenção de votos de forma ilícita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0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Potencialidade da conduta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pt-BR" dirty="0"/>
              <a:t>Para a configuração do ato abusivo, não será considerada a potencialidade de influir o resultado da eleição, mas a gravidade das circunstâncias do contexto fático </a:t>
            </a:r>
          </a:p>
        </p:txBody>
      </p:sp>
    </p:spTree>
    <p:extLst>
      <p:ext uri="{BB962C8B-B14F-4D97-AF65-F5344CB8AC3E}">
        <p14:creationId xmlns:p14="http://schemas.microsoft.com/office/powerpoint/2010/main" val="9204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CASUÍSTICA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2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CAPTAÇÃO ILÍCITA DE SUFRÁGIO (ART. 41-A – LEI 9.504/97)</a:t>
            </a:r>
            <a:endParaRPr lang="pt-BR" dirty="0"/>
          </a:p>
        </p:txBody>
      </p:sp>
      <p:pic>
        <p:nvPicPr>
          <p:cNvPr id="2050" name="Imagem 2" descr="http://folhacentrosul.com.br/public/imagens/de8ec06e9d295dcc1724f2f2eee68d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4358134" cy="346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3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Programa Social</a:t>
            </a:r>
            <a:endParaRPr lang="pt-BR" b="1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2" y="1552575"/>
            <a:ext cx="5400675" cy="4362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Programa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"“Benefício. Órgão público. Promessa de continuidade. Art. 41-A da Lei nº 9.504/97. </a:t>
            </a:r>
            <a:r>
              <a:rPr lang="pt-BR" dirty="0" err="1" smtClean="0"/>
              <a:t>Não-aplicação</a:t>
            </a:r>
            <a:r>
              <a:rPr lang="pt-BR" dirty="0" smtClean="0"/>
              <a:t>. Não configura conduta vedada pelo art. 41-A da Lei nº 9.504/97 promessa de campanha no sentido de manter programa municipal de benefícios. Recurso conhecido e provido</a:t>
            </a:r>
            <a:r>
              <a:rPr lang="pt-BR" dirty="0" smtClean="0"/>
              <a:t>.” 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i="1" dirty="0" smtClean="0"/>
              <a:t>(Ac. </a:t>
            </a:r>
            <a:r>
              <a:rPr lang="pt-BR" i="1" dirty="0" smtClean="0"/>
              <a:t>Nº 2.790 de 08.5.2001. Rel. Min Fernando Neves) </a:t>
            </a: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Programa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RECURSO CONTRA EXPEDIÇÃO DE DIPLOMA. ELEIÇÕES 2006. DEPUTADO ESTADUAL. MANUTENÇÃO DE ALBERGUES. ASSISTÊNCIA GRATUITA. CAPTAÇÃO ILÍCITA DE SUFRÁGIO. ABUSO DO PODER ECONÔMICO. DESCARACTERIZAÇÃO. PEDIDO DE VOTOS. PROVA. AUSÊNCIA. RECURSO DESPROVIDO. </a:t>
            </a:r>
          </a:p>
          <a:p>
            <a:pPr marL="0" indent="0" algn="just">
              <a:buNone/>
            </a:pPr>
            <a:r>
              <a:rPr lang="pt-BR" dirty="0"/>
              <a:t>1.A caracterização da captação ilícita de sufrágio exige a prova de que as vantagens e serviços foram condicionados ao voto do eleitor. </a:t>
            </a:r>
          </a:p>
          <a:p>
            <a:pPr marL="0" indent="0" algn="just">
              <a:buNone/>
            </a:pPr>
            <a:r>
              <a:rPr lang="pt-BR" dirty="0"/>
              <a:t>2.Para o reconhecimento do abuso de poder é imprescindível a demonstração da potencialidade do ato em influir no resultado do pleito. </a:t>
            </a:r>
          </a:p>
          <a:p>
            <a:pPr marL="0" indent="0" algn="just">
              <a:buNone/>
            </a:pPr>
            <a:r>
              <a:rPr lang="pt-BR" dirty="0"/>
              <a:t>3.Negado provimento ao recurso contra expedição de diploma. </a:t>
            </a: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(</a:t>
            </a:r>
            <a:r>
              <a:rPr lang="pt-BR" i="1" dirty="0"/>
              <a:t>RCED n° 699/RS, </a:t>
            </a:r>
            <a:r>
              <a:rPr lang="pt-BR" i="1" dirty="0" err="1"/>
              <a:t>DJe</a:t>
            </a:r>
            <a:r>
              <a:rPr lang="pt-BR" i="1" dirty="0"/>
              <a:t> de 19.11.2009, Rei. Mm. Marcelo Ribeiro); </a:t>
            </a:r>
          </a:p>
        </p:txBody>
      </p:sp>
    </p:spTree>
    <p:extLst>
      <p:ext uri="{BB962C8B-B14F-4D97-AF65-F5344CB8AC3E}">
        <p14:creationId xmlns:p14="http://schemas.microsoft.com/office/powerpoint/2010/main" val="10203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http://www.juniao.com.br/wp-content/uploads/2013/01/DP_charge_24_08_2012_7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727200"/>
            <a:ext cx="60960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Doação de combustível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DOAÇÃO DE COMBUSTÍVEL – CAMPANHA ELEITORAL VERSUS CAPTÇÃO DE VOTOS. </a:t>
            </a:r>
          </a:p>
          <a:p>
            <a:pPr marL="0" indent="0" algn="just">
              <a:buNone/>
            </a:pPr>
            <a:r>
              <a:rPr lang="pt-BR" dirty="0" smtClean="0"/>
              <a:t>A doação de combustível visando à presença em comício e ao apoio a campanha eleitoral não consubstancia, por si só, captação vedada pelo artigo 41-A da Lei nº 9.504/1997</a:t>
            </a:r>
          </a:p>
          <a:p>
            <a:pPr marL="0" indent="0" algn="just">
              <a:buNone/>
            </a:pPr>
            <a:r>
              <a:rPr lang="pt-BR" dirty="0" smtClean="0"/>
              <a:t>(Recurso Especial Eleitoral 409-20.2010.6.18.0000 – Rel. Min. Marco Aurélio, j. 16 de agosto de 2012)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0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Acordo para desistência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Imagem 2" descr="http://3.bp.blogspot.com/-KL4ap8A1B2A/Ue3ZlOZwXBI/AAAAAAAADFo/qfD3NsFd_9Y/s1600/0409chargeIMPOSTO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5529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Acordo para desistência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pt-BR" dirty="0" smtClean="0"/>
              <a:t>CAPTAÇÃO ILÍCITA DE VOTOS – CONFIGURAÇÃO. O disposto no artigo 41-A da Lei nº 9.504/1997 não apanha acordo, ainda que envolver pecúnia, para certo candidato formalizar desistência na disputa. </a:t>
            </a:r>
          </a:p>
          <a:p>
            <a:pPr marL="0" indent="0">
              <a:buNone/>
            </a:pPr>
            <a:r>
              <a:rPr lang="pt-BR" i="1" dirty="0" smtClean="0"/>
              <a:t>(Recurso Especial Eleitoral nº 507-06.2010.6.00.0000, Rel. Min. Marco Aurélio, j. 26 de junho de 2012)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944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Pagamento de benesses</a:t>
            </a:r>
            <a:endParaRPr lang="pt-BR" b="1" dirty="0"/>
          </a:p>
        </p:txBody>
      </p:sp>
      <p:pic>
        <p:nvPicPr>
          <p:cNvPr id="1026" name="Picture 2" descr="http://4.bp.blogspot.com/-_OowcEDS8Zg/Uweb6uTd0DI/AAAAAAAABqE/WFPmV6xyLXU/s1600/compra+de+voto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7100" y="287655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4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Pagamento de benesses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Representação. Captação ilícita de sufrágio. </a:t>
            </a:r>
          </a:p>
          <a:p>
            <a:pPr marL="0" indent="0" algn="just">
              <a:buNone/>
            </a:pPr>
            <a:r>
              <a:rPr lang="pt-BR" dirty="0" smtClean="0"/>
              <a:t>A atual jurisprudência deste Tribunal não exige, para a configuração da captação ilícita de sufrágio, o pedido expresso de votos, bastando a evidência, o fim especial de agir, quando as circunstâncias do caso concreto indicam a prática de compra de votos.</a:t>
            </a:r>
          </a:p>
          <a:p>
            <a:pPr marL="0" indent="0" algn="just">
              <a:buNone/>
            </a:pPr>
            <a:r>
              <a:rPr lang="pt-BR" dirty="0" smtClean="0"/>
              <a:t>O pagamento de inscrição em concurso público e de contas de água e luz em troca de votos, com o envolvimento direto do próprio candidato, em face das provas constantes dos autos, caracteriza a captação ilícita de sufrágio prevista no art. 41-A da Lei nº 9.504/97.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(Recurso Ordinário nº 1510-12.2010.6.03.0000, Min. Rel. Arnaldo </a:t>
            </a:r>
            <a:r>
              <a:rPr lang="pt-BR" i="1" dirty="0" err="1" smtClean="0"/>
              <a:t>Versiani</a:t>
            </a:r>
            <a:r>
              <a:rPr lang="pt-BR" i="1" dirty="0" smtClean="0"/>
              <a:t>, j. 12 de junho de 2012)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598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http://ddez.com.br/wp-content/uploads/2016/01/compra-voto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447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Art. 41-A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Art. 41-A  - Ressalvado o disposto no art. 26 e seus incisos, constitui captação de sufrágio, vedada por esta Lei, o candidato doar, oferecer, promoter, ou entregar, ao eleitor, com o fim de obter-lhe o voto, bem ou vantagem  pessoal de qualquer natureza, inclusive, sob pena de multa de mil a cinquenta mil UFIR, e cassação do registro ou do diploma, observado o procedimento previsto no art. 22 da Lei complementar nº 64, de 18 de maio de 1990.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“De </a:t>
            </a:r>
            <a:r>
              <a:rPr lang="pt-BR" dirty="0"/>
              <a:t>acordo com as razões do recurso, constatou-se a prisão </a:t>
            </a:r>
            <a:r>
              <a:rPr lang="pt-BR" dirty="0" smtClean="0"/>
              <a:t>em flagrante </a:t>
            </a:r>
            <a:r>
              <a:rPr lang="pt-BR" dirty="0"/>
              <a:t>do ora recorrido em 18.8.2010, quando teria sido </a:t>
            </a:r>
            <a:r>
              <a:rPr lang="pt-BR" dirty="0" smtClean="0"/>
              <a:t>surpreendido portando</a:t>
            </a:r>
            <a:r>
              <a:rPr lang="pt-BR" dirty="0"/>
              <a:t>, sem autorização, uma pistola </a:t>
            </a:r>
            <a:r>
              <a:rPr lang="pt-BR" dirty="0" err="1"/>
              <a:t>Taurus</a:t>
            </a:r>
            <a:r>
              <a:rPr lang="pt-BR" dirty="0"/>
              <a:t> PT 58 HC. Na ocasião </a:t>
            </a:r>
            <a:r>
              <a:rPr lang="pt-BR" dirty="0" smtClean="0"/>
              <a:t>também foram </a:t>
            </a:r>
            <a:r>
              <a:rPr lang="pt-BR" dirty="0"/>
              <a:t>apreendidos, dentro de veículo de sua propriedade, quantia em </a:t>
            </a:r>
            <a:r>
              <a:rPr lang="pt-BR" dirty="0" smtClean="0"/>
              <a:t>dinheiro, "</a:t>
            </a:r>
            <a:r>
              <a:rPr lang="pt-BR" dirty="0"/>
              <a:t>santinhos", material esportivo (camisas de time e bolas de futebol), contas </a:t>
            </a:r>
            <a:r>
              <a:rPr lang="pt-BR" dirty="0" smtClean="0"/>
              <a:t>de consumo </a:t>
            </a:r>
            <a:r>
              <a:rPr lang="pt-BR" dirty="0"/>
              <a:t>de água, energia elétrica e IPTU em nome de terceiros, títulos </a:t>
            </a:r>
            <a:r>
              <a:rPr lang="pt-BR" dirty="0" smtClean="0"/>
              <a:t>de eleitores </a:t>
            </a:r>
            <a:r>
              <a:rPr lang="pt-BR" dirty="0"/>
              <a:t>e relações de nomes, tíquetes de combustível, entre outros objetos</a:t>
            </a:r>
            <a:r>
              <a:rPr lang="pt-BR" dirty="0" smtClean="0"/>
              <a:t>.”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4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b="1" dirty="0"/>
          </a:p>
        </p:txBody>
      </p:sp>
      <p:pic>
        <p:nvPicPr>
          <p:cNvPr id="3074" name="Picture 2" descr="http://portalgilbertosilva.com.br/img/noticias/ba73932fa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1500" y="1447800"/>
            <a:ext cx="591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Distribuição de bebida após o evento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Hipótese em que os fatos delineados no </a:t>
            </a:r>
            <a:r>
              <a:rPr lang="pt-BR" dirty="0" smtClean="0"/>
              <a:t>acórdão regional </a:t>
            </a:r>
            <a:r>
              <a:rPr lang="pt-BR" dirty="0"/>
              <a:t>não se prestam para demonstrar a existência </a:t>
            </a:r>
            <a:r>
              <a:rPr lang="pt-BR" dirty="0" smtClean="0"/>
              <a:t>do dolo</a:t>
            </a:r>
            <a:r>
              <a:rPr lang="pt-BR" dirty="0"/>
              <a:t>, consistente no especial fim de agir necessário </a:t>
            </a:r>
            <a:r>
              <a:rPr lang="pt-BR" dirty="0" smtClean="0"/>
              <a:t>à caracterização </a:t>
            </a:r>
            <a:r>
              <a:rPr lang="pt-BR" dirty="0"/>
              <a:t>do ilícito do art. </a:t>
            </a:r>
            <a:r>
              <a:rPr lang="pt-BR" i="1" dirty="0"/>
              <a:t>41-A, </a:t>
            </a:r>
            <a:r>
              <a:rPr lang="pt-BR" dirty="0"/>
              <a:t>qual seja, </a:t>
            </a:r>
            <a:r>
              <a:rPr lang="pt-BR" dirty="0" smtClean="0"/>
              <a:t>o condicionamento </a:t>
            </a:r>
            <a:r>
              <a:rPr lang="pt-BR" dirty="0"/>
              <a:t>da entrega da vantagem - no caso</a:t>
            </a:r>
            <a:r>
              <a:rPr lang="pt-BR" dirty="0" smtClean="0"/>
              <a:t>, distribuição </a:t>
            </a:r>
            <a:r>
              <a:rPr lang="pt-BR" dirty="0"/>
              <a:t>de cervejas em praça pública por </a:t>
            </a:r>
            <a:r>
              <a:rPr lang="pt-BR" dirty="0" smtClean="0"/>
              <a:t>pessoas ligadas </a:t>
            </a:r>
            <a:r>
              <a:rPr lang="pt-BR" dirty="0"/>
              <a:t>aos candidatos ao pleito majoritário municipal</a:t>
            </a:r>
            <a:r>
              <a:rPr lang="pt-BR" dirty="0" smtClean="0"/>
              <a:t>, após </a:t>
            </a:r>
            <a:r>
              <a:rPr lang="pt-BR" dirty="0"/>
              <a:t>a realização de evento público de campanha </a:t>
            </a:r>
            <a:r>
              <a:rPr lang="pt-BR" dirty="0" smtClean="0"/>
              <a:t>– à obtenção </a:t>
            </a:r>
            <a:r>
              <a:rPr lang="pt-BR" dirty="0"/>
              <a:t>do voto do eleitor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(Recurso Especial Eleitoral 13660-59.2008.6.05.0058, Rel. Min. Maria Thereza de Assis Moura, j. 17 de março de 2015)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689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http://3.bp.blogspot.com/-913LkOJRRbs/VUubtGFziEI/AAAAAAABzIM/ZDvFZZDlPUA/s1600/AUTO_juniao%2B%281%2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Coação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pPr algn="just"/>
            <a:r>
              <a:rPr lang="pt-BR" dirty="0" smtClean="0"/>
              <a:t>A obtenção por meio ilícito de voto também ficará configurada se o eleitor for forçado a votar em determinado candidato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§ 2º As sanções previstas no </a:t>
            </a:r>
            <a:r>
              <a:rPr lang="pt-BR" i="1" dirty="0" smtClean="0"/>
              <a:t>caput</a:t>
            </a:r>
            <a:r>
              <a:rPr lang="pt-BR" dirty="0" smtClean="0"/>
              <a:t> aplicam-se contra quem praticar atos de violência ou grave ameaça a pessoa, com o fim de obter-lhe voto.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http://1.bp.blogspot.com/-sY7QxPTNV_0/UIhaQQ4NSCI/AAAAAAAAFjc/857bXTVA7yg/s1600/voto+comprad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4949"/>
            <a:ext cx="4824536" cy="437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0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Processo judicial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Previsão legal: art</a:t>
            </a:r>
            <a:r>
              <a:rPr lang="pt-BR" dirty="0"/>
              <a:t>. 22 da Lei complementar nº 64, de 18 de maio de 1990.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Procedimento da AIJE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captação também pode ser o fundamento jurídica do recurso contra expedição de diploma ou da AIME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8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Legitimidade 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Partido Político, coligação, candidato ou Ministério Público Eleitoral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None/>
            </a:pPr>
            <a:r>
              <a:rPr lang="pt-BR" i="1" dirty="0" smtClean="0"/>
              <a:t>Art. 22 LC nº 64/90 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Legitimidade Passiva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pPr algn="just"/>
            <a:r>
              <a:rPr lang="pt-BR" dirty="0" smtClean="0"/>
              <a:t>Qualquer pessoa, candidato ou não, desde que atue em benefício da candidatura de alguém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Cargos do Executivo – dispensável citação do Vice.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de ajuizamento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 algn="just"/>
            <a:r>
              <a:rPr lang="pt-BR" dirty="0" smtClean="0"/>
              <a:t>A representação pode ser ajuizada a partir do pedido de registro da candidatura até a data da diplomação.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§ 3º A representação contra as condutas vedadas no </a:t>
            </a:r>
            <a:r>
              <a:rPr lang="pt-BR" i="1" dirty="0" smtClean="0"/>
              <a:t>caput</a:t>
            </a:r>
            <a:r>
              <a:rPr lang="pt-BR" dirty="0" smtClean="0"/>
              <a:t> poderá ser ajuizada até a data da diplomação.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§ 1º Para a caracterização da conduta ilícita, é desnecessário o pedido explícito de votos, bastando a evidência do dolo, consistente no especial fim de agir.</a:t>
            </a:r>
          </a:p>
          <a:p>
            <a:pPr algn="just">
              <a:buNone/>
            </a:pPr>
            <a:r>
              <a:rPr lang="pt-BR" dirty="0" smtClean="0"/>
              <a:t>§ 2º As sanções previstas no </a:t>
            </a:r>
            <a:r>
              <a:rPr lang="pt-BR" i="1" dirty="0" smtClean="0"/>
              <a:t>caput</a:t>
            </a:r>
            <a:r>
              <a:rPr lang="pt-BR" dirty="0" smtClean="0"/>
              <a:t> aplicam-se contra quem praticar atos de violência ou grave ameaça a pessoa, com o fim de obter-lhe voto.</a:t>
            </a:r>
          </a:p>
          <a:p>
            <a:pPr algn="just">
              <a:buNone/>
            </a:pPr>
            <a:r>
              <a:rPr lang="pt-BR" dirty="0" smtClean="0"/>
              <a:t>§ 3º A representação contra as condutas vedadas no </a:t>
            </a:r>
            <a:r>
              <a:rPr lang="pt-BR" i="1" dirty="0" smtClean="0"/>
              <a:t>caput</a:t>
            </a:r>
            <a:r>
              <a:rPr lang="pt-BR" dirty="0" smtClean="0"/>
              <a:t> poderá ser ajuizada até a data da diplomação.</a:t>
            </a:r>
          </a:p>
          <a:p>
            <a:pPr algn="just">
              <a:buNone/>
            </a:pPr>
            <a:r>
              <a:rPr lang="pt-BR" dirty="0" smtClean="0"/>
              <a:t>§ 4º O prazo de recurso contra decisões proferidas com base neste artigo será de 3 (três) dias, a contar da data da publicação do julgamento no Diário Oficial.</a:t>
            </a:r>
          </a:p>
          <a:p>
            <a:pPr algn="just">
              <a:buNone/>
            </a:pP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Provas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i="1" dirty="0"/>
              <a:t>AGRAVO REGIMENTAL. AGRAVO DE INSTRUMENTO. AIJE. CAPTAÇÃO ILÍCITA DE SUFRÁGIO. NÃO CONFIGURAÇÃO. ACERVO PROBATÓRIO INCOERENTE E INSUFICIENTE. REEXAME DE PROVAS. IMPOSSIBILIDADE. PRECEDENTES. DESPROVIMENTO. 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/>
              <a:t>	[...]</a:t>
            </a: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	3.Para </a:t>
            </a:r>
            <a:r>
              <a:rPr lang="pt-BR" b="1" i="1" dirty="0"/>
              <a:t>a configuração da captação ilícita de sufrágio, </a:t>
            </a:r>
            <a:r>
              <a:rPr lang="pt-BR" i="1" dirty="0"/>
              <a:t>é </a:t>
            </a:r>
            <a:r>
              <a:rPr lang="pt-BR" i="1" dirty="0" smtClean="0"/>
              <a:t>	</a:t>
            </a:r>
            <a:r>
              <a:rPr lang="pt-BR" b="1" i="1" dirty="0" smtClean="0"/>
              <a:t>necessária </a:t>
            </a:r>
            <a:r>
              <a:rPr lang="pt-BR" b="1" i="1" dirty="0"/>
              <a:t>a presença de prova robusta e inconteste, </a:t>
            </a:r>
            <a:r>
              <a:rPr lang="pt-BR" b="1" i="1" dirty="0" smtClean="0"/>
              <a:t>	além </a:t>
            </a:r>
            <a:r>
              <a:rPr lang="pt-BR" b="1" i="1" dirty="0"/>
              <a:t>da comprovação da participação direta ou indireta </a:t>
            </a:r>
            <a:r>
              <a:rPr lang="pt-BR" b="1" i="1" dirty="0" smtClean="0"/>
              <a:t>	do </a:t>
            </a:r>
            <a:r>
              <a:rPr lang="pt-BR" b="1" i="1" dirty="0"/>
              <a:t>candidato nos fatos tidos por ilegais, bem como da </a:t>
            </a:r>
            <a:r>
              <a:rPr lang="pt-BR" b="1" i="1" dirty="0" smtClean="0"/>
              <a:t>	benesse </a:t>
            </a:r>
            <a:r>
              <a:rPr lang="pt-BR" b="1" i="1" dirty="0"/>
              <a:t>ter sido ofertada em troca de votos. Precedentes. </a:t>
            </a:r>
            <a:endParaRPr lang="pt-BR" dirty="0"/>
          </a:p>
          <a:p>
            <a:pPr marL="0" indent="0" algn="just">
              <a:buNone/>
            </a:pPr>
            <a:r>
              <a:rPr lang="pt-BR" i="1" dirty="0" smtClean="0"/>
              <a:t>	4.Agravo </a:t>
            </a:r>
            <a:r>
              <a:rPr lang="pt-BR" i="1" dirty="0"/>
              <a:t>regimental desprovido. 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2200" i="1" dirty="0" smtClean="0"/>
              <a:t>(</a:t>
            </a:r>
            <a:r>
              <a:rPr lang="pt-BR" sz="2200" i="1" dirty="0" err="1"/>
              <a:t>AgR-Al</a:t>
            </a:r>
            <a:r>
              <a:rPr lang="pt-BR" sz="2200" i="1" dirty="0"/>
              <a:t> n° 11453-74, rei. Mm. Marcelo Ribeiro, DJE de </a:t>
            </a:r>
            <a:r>
              <a:rPr lang="pt-BR" sz="2200" i="1" dirty="0" smtClean="0"/>
              <a:t>1	7.10.2011</a:t>
            </a:r>
            <a:r>
              <a:rPr lang="pt-BR" sz="2200" i="1" dirty="0"/>
              <a:t>)</a:t>
            </a:r>
            <a:r>
              <a:rPr lang="pt-BR" sz="2200" i="1" dirty="0" smtClean="0"/>
              <a:t> 	(grifo </a:t>
            </a:r>
            <a:r>
              <a:rPr lang="pt-BR" sz="2200" i="1" dirty="0"/>
              <a:t>nosso.)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4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Provas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E</a:t>
            </a:r>
            <a:r>
              <a:rPr lang="pt-BR" dirty="0" smtClean="0"/>
              <a:t>scrituras </a:t>
            </a:r>
            <a:r>
              <a:rPr lang="pt-BR" dirty="0"/>
              <a:t>públicas declaratórias podem servir, no máximo, para justificar a propositura de ação eleitoral, mas não são, em si, prova suficiente para embasar uma condenação. </a:t>
            </a:r>
            <a:r>
              <a:rPr lang="pt-BR" sz="2400" i="1" dirty="0" smtClean="0"/>
              <a:t>(Respe nº 1-44.2013.6.12.0015/MS, Rel. Min. Henrique Neves, j. 25 de junho de 2014)</a:t>
            </a:r>
          </a:p>
          <a:p>
            <a:endParaRPr lang="pt-BR" dirty="0"/>
          </a:p>
          <a:p>
            <a:r>
              <a:rPr lang="pt-BR" i="1" dirty="0"/>
              <a:t>N</a:t>
            </a:r>
            <a:r>
              <a:rPr lang="pt-BR" i="1" dirty="0" smtClean="0"/>
              <a:t>ão </a:t>
            </a:r>
            <a:r>
              <a:rPr lang="pt-BR" i="1" dirty="0"/>
              <a:t>são admitidos como prova depoimentos colhidos em inquérito policial sem observância do contraditório e da ampla defesa" </a:t>
            </a:r>
            <a:r>
              <a:rPr lang="pt-BR" sz="2400" i="1" dirty="0"/>
              <a:t>(</a:t>
            </a:r>
            <a:r>
              <a:rPr lang="pt-BR" sz="2400" i="1" dirty="0" err="1"/>
              <a:t>AgR-RO</a:t>
            </a:r>
            <a:r>
              <a:rPr lang="pt-BR" sz="2400" i="1" dirty="0"/>
              <a:t> n° 3293824-94, rei. Mm. Marcelo Ribeiro, </a:t>
            </a:r>
            <a:r>
              <a:rPr lang="pt-BR" sz="2400" i="1" dirty="0" err="1"/>
              <a:t>DJEde</a:t>
            </a:r>
            <a:r>
              <a:rPr lang="pt-BR" sz="2400" i="1" dirty="0"/>
              <a:t> </a:t>
            </a:r>
            <a:r>
              <a:rPr lang="pt-BR" sz="2400" i="1" dirty="0" smtClean="0"/>
              <a:t>24.5.2012).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482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Provas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r>
              <a:rPr lang="pt-BR" dirty="0" smtClean="0"/>
              <a:t>“PROVA LÍCITA – GRAVAÇÃO AMBIENTE. Na dicção da ilustrada maioria, em relação à qual guardo ressalvas, lícita é a prova resultante da gravação ambiente. Relator vencido</a:t>
            </a:r>
            <a:r>
              <a:rPr lang="pt-BR" dirty="0" smtClean="0"/>
              <a:t>”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(Recurso Especial Eleitoral 507-06.2010.6.00.0000, Rel. Min. Marco Aurélio, j. 26 de junho de 2012)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“O </a:t>
            </a:r>
            <a:r>
              <a:rPr lang="pt-BR" dirty="0" smtClean="0"/>
              <a:t>preceito legal não é direcionado a “cacique político” mas sim a eleitor”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7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i="1" dirty="0"/>
              <a:t>[..] na forma da jurisprudência do Tribunal Superior Eleitoral </a:t>
            </a:r>
            <a:r>
              <a:rPr lang="pt-BR" dirty="0"/>
              <a:t>"o depoimento isolado quanto à promessa de benefício em troca de voto, sem guardar sintonia com outro elemento ao menos indiciário, não respalda conclusão sobre a prática glosada pelo artigo 41-A da </a:t>
            </a:r>
            <a:r>
              <a:rPr lang="pt-BR" i="1" dirty="0"/>
              <a:t>Lei n° 9.504197. (AG 6385, Rei. Mm. Marco Aurélio, DJ 2.6.2006).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0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Consoante a jurisprudência do Tribunal Superior Eleitoral, a captação ilícita de sufrágio pode ser comprovada mediante prova exclusivamente testemunhal, desde que demonstrada, de forma inconteste, a ocorrência de uma das condutas previstas no art. 41-A da Lei n° 9.504/97. </a:t>
            </a:r>
          </a:p>
        </p:txBody>
      </p:sp>
    </p:spTree>
    <p:extLst>
      <p:ext uri="{BB962C8B-B14F-4D97-AF65-F5344CB8AC3E}">
        <p14:creationId xmlns:p14="http://schemas.microsoft.com/office/powerpoint/2010/main" val="27239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http://lh6.ggpht.com/-zXHE-UwJbwU/UG1f6YI_vjI/AAAAAAAAQ3k/I5-0Ml6XjkQ/643930_292129867558650_1737412699_n_thumb%25255B2%25255D.jpg?imgmax=80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5112" y="2238375"/>
            <a:ext cx="39909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7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Sanções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multa </a:t>
            </a:r>
            <a:r>
              <a:rPr lang="pt-BR" dirty="0"/>
              <a:t>de mil a cinquenta mil </a:t>
            </a:r>
            <a:r>
              <a:rPr lang="pt-BR" dirty="0" smtClean="0"/>
              <a:t>UFIR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 (</a:t>
            </a:r>
            <a:r>
              <a:rPr lang="pt-BR" dirty="0" smtClean="0"/>
              <a:t>proporcionalidade/razoabilidade</a:t>
            </a:r>
            <a:r>
              <a:rPr lang="pt-BR" dirty="0" smtClean="0"/>
              <a:t>)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cassação </a:t>
            </a:r>
            <a:r>
              <a:rPr lang="pt-BR" dirty="0"/>
              <a:t>do registro ou do </a:t>
            </a:r>
            <a:r>
              <a:rPr lang="pt-BR" dirty="0" smtClean="0"/>
              <a:t>diploma </a:t>
            </a:r>
            <a:endParaRPr lang="pt-BR" dirty="0" smtClean="0"/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Inelegibilidade (artigo 1º, I, j – LC 64/90</a:t>
            </a:r>
            <a:r>
              <a:rPr lang="pt-BR" dirty="0" smtClean="0"/>
              <a:t>)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2200" dirty="0" smtClean="0"/>
              <a:t>“</a:t>
            </a:r>
            <a:r>
              <a:rPr lang="pt-BR" sz="2200" dirty="0" smtClean="0"/>
              <a:t>A </a:t>
            </a:r>
            <a:r>
              <a:rPr lang="pt-BR" sz="2200" dirty="0"/>
              <a:t>inelegibilidade, nesse caso, é consequência automática da </a:t>
            </a:r>
            <a:r>
              <a:rPr lang="pt-BR" sz="2200" dirty="0" smtClean="0"/>
              <a:t>	condenação</a:t>
            </a:r>
            <a:r>
              <a:rPr lang="pt-BR" sz="2200" dirty="0"/>
              <a:t>, </a:t>
            </a:r>
            <a:r>
              <a:rPr lang="pt-BR" sz="2200" b="1" dirty="0"/>
              <a:t>mas somente será capaz de produzir </a:t>
            </a:r>
            <a:r>
              <a:rPr lang="pt-BR" sz="2200" b="1" dirty="0" smtClean="0"/>
              <a:t>	efeitos 	concretos </a:t>
            </a:r>
            <a:r>
              <a:rPr lang="pt-BR" sz="2200" b="1" dirty="0"/>
              <a:t>em eventual e superveniente </a:t>
            </a:r>
            <a:r>
              <a:rPr lang="pt-BR" sz="2200" b="1" dirty="0" smtClean="0"/>
              <a:t>	processo </a:t>
            </a:r>
            <a:r>
              <a:rPr lang="pt-BR" sz="2200" b="1" dirty="0"/>
              <a:t>de </a:t>
            </a:r>
            <a:r>
              <a:rPr lang="pt-BR" sz="2200" b="1" dirty="0" smtClean="0"/>
              <a:t>	registro </a:t>
            </a:r>
            <a:r>
              <a:rPr lang="pt-BR" sz="2200" b="1" dirty="0"/>
              <a:t>de candidatura</a:t>
            </a:r>
            <a:r>
              <a:rPr lang="pt-BR" sz="2200" b="1" dirty="0" smtClean="0"/>
              <a:t>.”</a:t>
            </a:r>
            <a:endParaRPr lang="pt-BR" sz="2200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003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Competência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Art. 96. Salvo disposições específicas em contrário desta Lei, as reclamações ou representações relativas ao seu descumprimento podem ser feitas por qualquer partido político, coligação ou candidato, e devem dirigir-se:</a:t>
            </a:r>
          </a:p>
          <a:p>
            <a:pPr marL="0" indent="0" algn="just">
              <a:buNone/>
            </a:pPr>
            <a:r>
              <a:rPr lang="pt-BR" dirty="0" smtClean="0"/>
              <a:t>      I - aos Juízes Eleitorais, nas eleições municipais;</a:t>
            </a:r>
          </a:p>
          <a:p>
            <a:pPr marL="0" indent="0" algn="just">
              <a:buNone/>
            </a:pPr>
            <a:r>
              <a:rPr lang="pt-BR" dirty="0" smtClean="0"/>
              <a:t>      </a:t>
            </a:r>
            <a:r>
              <a:rPr lang="pt-BR" dirty="0" smtClean="0"/>
              <a:t>II </a:t>
            </a:r>
            <a:r>
              <a:rPr lang="pt-BR" dirty="0" smtClean="0"/>
              <a:t>- aos Tribunais Regionais Eleitorais, nas eleições federais, estaduais e distritais;</a:t>
            </a:r>
          </a:p>
          <a:p>
            <a:pPr marL="0" indent="0" algn="just">
              <a:buNone/>
            </a:pPr>
            <a:r>
              <a:rPr lang="pt-BR" dirty="0" smtClean="0"/>
              <a:t>      III - ao Tribunal Superior Eleitoral, na eleição presidencial.</a:t>
            </a:r>
          </a:p>
          <a:p>
            <a:pPr algn="just">
              <a:buNone/>
            </a:pPr>
            <a:r>
              <a:rPr lang="pt-BR" dirty="0" smtClean="0"/>
              <a:t>		[...]</a:t>
            </a:r>
            <a:r>
              <a:rPr lang="pt-BR" dirty="0" smtClean="0"/>
              <a:t>      </a:t>
            </a:r>
          </a:p>
          <a:p>
            <a:pPr marL="0" indent="0" algn="just">
              <a:buNone/>
            </a:pPr>
            <a:r>
              <a:rPr lang="pt-BR" dirty="0" smtClean="0"/>
              <a:t> 	§ </a:t>
            </a:r>
            <a:r>
              <a:rPr lang="pt-BR" dirty="0" smtClean="0"/>
              <a:t>2º Nas eleições municipais, quando a circunscrição abranger mais de uma </a:t>
            </a:r>
            <a:r>
              <a:rPr lang="pt-BR" dirty="0" smtClean="0"/>
              <a:t>	Zona </a:t>
            </a:r>
            <a:r>
              <a:rPr lang="pt-BR" dirty="0" smtClean="0"/>
              <a:t>Eleitoral, o Tribunal Regional designará um Juiz para apreciar as </a:t>
            </a:r>
            <a:r>
              <a:rPr lang="pt-BR" dirty="0" smtClean="0"/>
              <a:t>	reclamações </a:t>
            </a:r>
            <a:r>
              <a:rPr lang="pt-BR" dirty="0" smtClean="0"/>
              <a:t>ou representações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    </a:t>
            </a:r>
            <a:r>
              <a:rPr lang="pt-BR" dirty="0" smtClean="0"/>
              <a:t>	 </a:t>
            </a:r>
            <a:r>
              <a:rPr lang="pt-BR" dirty="0" smtClean="0"/>
              <a:t>§ 3º Os Tribunais Eleitorais designarão três juízes auxiliares para a apreciação </a:t>
            </a:r>
            <a:r>
              <a:rPr lang="pt-BR" dirty="0" smtClean="0"/>
              <a:t>	das </a:t>
            </a:r>
            <a:r>
              <a:rPr lang="pt-BR" dirty="0" smtClean="0"/>
              <a:t>reclamações ou representações que lhes forem dirigidas.</a:t>
            </a:r>
          </a:p>
          <a:p>
            <a:pPr marL="0" indent="0" algn="just">
              <a:buNone/>
            </a:pPr>
            <a:r>
              <a:rPr lang="pt-BR" dirty="0" smtClean="0"/>
              <a:t>        </a:t>
            </a:r>
            <a:r>
              <a:rPr lang="pt-BR" dirty="0" smtClean="0"/>
              <a:t>	§ </a:t>
            </a:r>
            <a:r>
              <a:rPr lang="pt-BR" dirty="0" smtClean="0"/>
              <a:t>4º Os recursos contra as decisões dos juízes auxiliares serão julgados pelo </a:t>
            </a:r>
            <a:r>
              <a:rPr lang="pt-BR" dirty="0" smtClean="0"/>
              <a:t>	Plenário </a:t>
            </a:r>
            <a:r>
              <a:rPr lang="pt-BR" dirty="0" smtClean="0"/>
              <a:t>do Tribunal.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Prazo para recurso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3958952"/>
          </a:xfrm>
        </p:spPr>
        <p:txBody>
          <a:bodyPr/>
          <a:lstStyle/>
          <a:p>
            <a:pPr algn="just"/>
            <a:r>
              <a:rPr lang="pt-BR" dirty="0" smtClean="0"/>
              <a:t>§ 4º O prazo de recurso contra decisões proferidas com base neste artigo será de 3 (três) dias, a contar da data da publicação do julgamento no Diário Oficial.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"[...] Ação de Investigação Judicial Eleitoral fundada no art. 41-A da Lei nº 9.504/97. Sentença de improcedência. Intimação pessoal e pelo Diário da Justiça eletrônico. [...] Preliminar de intempestividade do recurso interposto contra a sentença. Rejeitada. Manutenção das razões expostas na decisão agravada acrescidas de esclarecimentos baseados nos §§ 2º, 3º e 4º do art. 4º da Lei nº 11.419/2006 c/c o art. 184 do Código de Processo Civil. A publicação eletrônica substitui qualquer outro meio e publicação oficial, para quaisquer efeitos legais, à exceção dos casos que, por lei, exigem intimação ou vista pessoal. Considera-se data da publicação o primeiro dia útil seguinte ao da disponibilização da informação no Diário da Justiça eletrônico. Os prazos processuais têm início no primeiro dia útil seguinte ao da publicação. </a:t>
            </a:r>
            <a:r>
              <a:rPr lang="pt-BR" dirty="0" smtClean="0"/>
              <a:t>[...]“ </a:t>
            </a:r>
            <a:r>
              <a:rPr lang="pt-BR" i="1" dirty="0" smtClean="0"/>
              <a:t>(</a:t>
            </a:r>
            <a:r>
              <a:rPr lang="pt-BR" i="1" dirty="0" err="1" smtClean="0"/>
              <a:t>AgRg</a:t>
            </a:r>
            <a:r>
              <a:rPr lang="pt-BR" i="1" dirty="0" smtClean="0"/>
              <a:t> </a:t>
            </a:r>
            <a:r>
              <a:rPr lang="pt-BR" i="1" dirty="0" err="1" smtClean="0"/>
              <a:t>Respre</a:t>
            </a:r>
            <a:r>
              <a:rPr lang="pt-BR" i="1" dirty="0" smtClean="0"/>
              <a:t> nº 36332, rel. Min. Carmen Lúcia, 19.8.2010)</a:t>
            </a: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 </a:t>
            </a:r>
            <a:r>
              <a:rPr lang="pt-BR" b="1" dirty="0" smtClean="0"/>
              <a:t>que não é captação ilícita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pt-BR" dirty="0" smtClean="0"/>
              <a:t>Artigo 26 da Lei Eleitoral (ressalva legal) - considera-se gasto eleitoral: 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 algn="just">
              <a:buNone/>
            </a:pPr>
            <a:r>
              <a:rPr lang="pt-BR" dirty="0" smtClean="0"/>
              <a:t>Material de campanha, propaganda, locação, despesas com deslocamento, correspondências, despesas com o Comitê, remuneração daqueles prestarem serviços em favor da campanha, carros de sim, comícios, produção de programas de rádio, televisão ou vídeo, pesquisas eleitorais, site, multas e produção de jingles, vinhetas, slogans </a:t>
            </a:r>
            <a:endParaRPr lang="pt-BR" dirty="0"/>
          </a:p>
          <a:p>
            <a:pPr marL="457200" lvl="1" indent="0"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Crime de corrupção eleitoral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r>
              <a:rPr lang="pt-BR" dirty="0" smtClean="0"/>
              <a:t>Artigo 299 do Código </a:t>
            </a:r>
            <a:r>
              <a:rPr lang="pt-BR" dirty="0" smtClean="0"/>
              <a:t>Eleitoral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299. Dar, oferecer, prometer, solicitar ou receber, para si ou para outrem, dinheiro, dádiva, ou qualquer outra vantagem, para obter ou dar voto e para conseguir ou prometer abstenção, ainda que a oferta não seja </a:t>
            </a:r>
            <a:r>
              <a:rPr lang="pt-BR" dirty="0" smtClean="0"/>
              <a:t>aceita </a:t>
            </a:r>
            <a:r>
              <a:rPr lang="pt-BR" dirty="0"/>
              <a:t>Pena - reclusão até quatro anos e pagamento de cinco a quinze dias-multa.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28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https://jbr-arquivos-online.s3.amazonaws.com/site/imagens/charges/2014071110594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844824"/>
            <a:ext cx="622935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848872" cy="3528392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GUILHERME CORONA RODRIGUES LIMA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Advogado e Professor de Direito. Especialista em Direito Público e Mestre em Direito pela PUC-SP.  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4000" dirty="0" smtClean="0">
                <a:solidFill>
                  <a:schemeClr val="tx1"/>
                </a:solidFill>
              </a:rPr>
              <a:t>E-mail: guilherme@jma.adv.br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OBRIGADO!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7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Conceito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Captação Ilícita de sufrágio é o ato praticado por intermédio do candidato, por si próprio ou por outrem, consistente em prometer ou entregar dádiva a eleitor determinado com o específico fim de </a:t>
            </a:r>
            <a:r>
              <a:rPr lang="pt-BR" dirty="0" err="1" smtClean="0"/>
              <a:t>captar-lhe</a:t>
            </a:r>
            <a:r>
              <a:rPr lang="pt-BR" dirty="0" smtClean="0"/>
              <a:t> o voto.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Há a intenção de corromper a vontade do eleitor.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Conduta típica - </a:t>
            </a:r>
            <a:r>
              <a:rPr lang="pt-BR" b="1" dirty="0" smtClean="0"/>
              <a:t>TSE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“A CARACTERIZAÇÃO DA CAPTAÇÃO ILÍCITA DE SUFRÁGIO PRESSUPÕE A OCORRÊNCIA SIMULTÂNEA DOS SEGUINTES REQUISITOS: A) PRÁTICA DE UMA DAS CONDUTAS PREVISTAS NO ART. 41-A DA LEI 9.504/97; B) FIM ESPECÍFICO DE OBTER O VOTO DO ELEITOR; C) PARTICIPAÇÃO OU ANUÊNCIA DO CANDIDATO BENEFICIÁRIO NA PRÁTICA DO ATO”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i="1" dirty="0" smtClean="0"/>
              <a:t>(</a:t>
            </a:r>
            <a:r>
              <a:rPr lang="pt-BR" i="1" dirty="0" err="1" smtClean="0"/>
              <a:t>AgR-REspe</a:t>
            </a:r>
            <a:r>
              <a:rPr lang="pt-BR" i="1" dirty="0" smtClean="0"/>
              <a:t> nº 815659, Rel. Min. Fátima </a:t>
            </a:r>
            <a:r>
              <a:rPr lang="pt-BR" i="1" dirty="0" err="1" smtClean="0"/>
              <a:t>Andrighi</a:t>
            </a:r>
            <a:r>
              <a:rPr lang="pt-BR" i="1" dirty="0" smtClean="0"/>
              <a:t>, j. </a:t>
            </a:r>
            <a:r>
              <a:rPr lang="pt-BR" i="1" dirty="0" smtClean="0"/>
              <a:t>	06.02.2012</a:t>
            </a:r>
            <a:r>
              <a:rPr lang="pt-BR" i="1" dirty="0" smtClean="0"/>
              <a:t>)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89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3695"/>
            <a:ext cx="8229600" cy="1143000"/>
          </a:xfrm>
        </p:spPr>
        <p:txBody>
          <a:bodyPr/>
          <a:lstStyle/>
          <a:p>
            <a:r>
              <a:rPr lang="pt-BR" b="1" dirty="0" smtClean="0"/>
              <a:t>Condutas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536505"/>
          </a:xfrm>
        </p:spPr>
        <p:txBody>
          <a:bodyPr/>
          <a:lstStyle/>
          <a:p>
            <a:r>
              <a:rPr lang="pt-BR" dirty="0" smtClean="0"/>
              <a:t>Doar                                      BEM OU VANTAGEM</a:t>
            </a:r>
          </a:p>
          <a:p>
            <a:r>
              <a:rPr lang="pt-BR" dirty="0" smtClean="0"/>
              <a:t>Oferecer                                     PESSOAL DE</a:t>
            </a:r>
          </a:p>
          <a:p>
            <a:r>
              <a:rPr lang="pt-BR" dirty="0" smtClean="0"/>
              <a:t>Prometer                                    QUALQUER </a:t>
            </a:r>
          </a:p>
          <a:p>
            <a:r>
              <a:rPr lang="pt-BR" dirty="0" smtClean="0"/>
              <a:t>Entregar                                      </a:t>
            </a:r>
            <a:r>
              <a:rPr lang="pt-BR" dirty="0" smtClean="0"/>
              <a:t>NATUREZA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OBJETIVO</a:t>
            </a:r>
            <a:r>
              <a:rPr lang="pt-BR" b="1" dirty="0" smtClean="0"/>
              <a:t>: </a:t>
            </a:r>
            <a:r>
              <a:rPr lang="pt-BR" dirty="0" smtClean="0"/>
              <a:t>Obtenção de votos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2339752" y="1988840"/>
            <a:ext cx="504056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>Participação ou anuência do candidato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Participação </a:t>
            </a:r>
            <a:r>
              <a:rPr lang="pt-BR" dirty="0"/>
              <a:t>direta ou indireta, ou anuência ou ciência relacionada às circunstâncias específicas do ilícito, pelo candidato beneficiado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5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697</TotalTime>
  <Words>2564</Words>
  <Application>Microsoft Office PowerPoint</Application>
  <PresentationFormat>Apresentação na tela (4:3)</PresentationFormat>
  <Paragraphs>171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Capital Próprio</vt:lpstr>
      <vt:lpstr>CAPTAÇÃO ILÍCITA DE SUFRÁGIO: COMPRA DE VOTOS</vt:lpstr>
      <vt:lpstr>CAPTAÇÃO ILÍCITA DE SUFRÁGIO (ART. 41-A – LEI 9.504/97)</vt:lpstr>
      <vt:lpstr>Art. 41-A</vt:lpstr>
      <vt:lpstr>Apresentação do PowerPoint</vt:lpstr>
      <vt:lpstr>O que não é captação ilícita</vt:lpstr>
      <vt:lpstr>Conceito</vt:lpstr>
      <vt:lpstr>Conduta típica - TSE</vt:lpstr>
      <vt:lpstr>Condutas</vt:lpstr>
      <vt:lpstr>Participação ou anuência do candidato</vt:lpstr>
      <vt:lpstr>Participação ou anuência do candidato</vt:lpstr>
      <vt:lpstr>Participação ou anuência do candidato</vt:lpstr>
      <vt:lpstr>Elementos da conduta</vt:lpstr>
      <vt:lpstr>Desnecessário Pedido Explícito de Votos</vt:lpstr>
      <vt:lpstr>Apresentação do PowerPoint</vt:lpstr>
      <vt:lpstr>Apresentação do PowerPoint</vt:lpstr>
      <vt:lpstr>Apresentação do PowerPoint</vt:lpstr>
      <vt:lpstr>Dolo</vt:lpstr>
      <vt:lpstr>Potencialidade da conduta</vt:lpstr>
      <vt:lpstr>CASUÍSTICA</vt:lpstr>
      <vt:lpstr>Programa Social</vt:lpstr>
      <vt:lpstr>Programa Social</vt:lpstr>
      <vt:lpstr>Programa Social</vt:lpstr>
      <vt:lpstr>Apresentação do PowerPoint</vt:lpstr>
      <vt:lpstr>Doação de combustível</vt:lpstr>
      <vt:lpstr>Acordo para desistência</vt:lpstr>
      <vt:lpstr>Acordo para desistência</vt:lpstr>
      <vt:lpstr>Pagamento de benesses</vt:lpstr>
      <vt:lpstr>Pagamento de benesses</vt:lpstr>
      <vt:lpstr>Apresentação do PowerPoint</vt:lpstr>
      <vt:lpstr>Apresentação do PowerPoint</vt:lpstr>
      <vt:lpstr>Apresentação do PowerPoint</vt:lpstr>
      <vt:lpstr>Distribuição de bebida após o evento</vt:lpstr>
      <vt:lpstr>Apresentação do PowerPoint</vt:lpstr>
      <vt:lpstr>Coação</vt:lpstr>
      <vt:lpstr>Apresentação do PowerPoint</vt:lpstr>
      <vt:lpstr>Processo judicial</vt:lpstr>
      <vt:lpstr>Legitimidade Ativa</vt:lpstr>
      <vt:lpstr>Legitimidade Passiva</vt:lpstr>
      <vt:lpstr>Prazo de ajuizamento </vt:lpstr>
      <vt:lpstr>Provas</vt:lpstr>
      <vt:lpstr>Provas</vt:lpstr>
      <vt:lpstr>Provas</vt:lpstr>
      <vt:lpstr>Apresentação do PowerPoint</vt:lpstr>
      <vt:lpstr>Apresentação do PowerPoint</vt:lpstr>
      <vt:lpstr>Apresentação do PowerPoint</vt:lpstr>
      <vt:lpstr>Sanções</vt:lpstr>
      <vt:lpstr>Competência</vt:lpstr>
      <vt:lpstr>Prazo para recurso</vt:lpstr>
      <vt:lpstr>Apresentação do PowerPoint</vt:lpstr>
      <vt:lpstr>Crime de corrupção eleitoral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PERDA E SUSPENSÃO DOS DIREITOS POLÍTICOS</dc:title>
  <dc:creator>Guerino</dc:creator>
  <cp:lastModifiedBy>leonardo abib</cp:lastModifiedBy>
  <cp:revision>113</cp:revision>
  <dcterms:created xsi:type="dcterms:W3CDTF">2015-08-11T02:14:32Z</dcterms:created>
  <dcterms:modified xsi:type="dcterms:W3CDTF">2016-06-16T15:04:52Z</dcterms:modified>
</cp:coreProperties>
</file>